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31620"/>
            <a:ext cx="7627382" cy="2138124"/>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Traditional AI vs Generative AI: Core Differences</a:t>
            </a:r>
            <a:endParaRPr lang="en-US" sz="4450" dirty="0"/>
          </a:p>
        </p:txBody>
      </p:sp>
      <p:sp>
        <p:nvSpPr>
          <p:cNvPr id="4" name="Text 1"/>
          <p:cNvSpPr/>
          <p:nvPr/>
        </p:nvSpPr>
        <p:spPr>
          <a:xfrm>
            <a:off x="758309" y="3994666"/>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In the realm of artificial intelligence, two distinct approaches have emerged, each with unique strengths and limitations. Traditional AI and Generative AI, while both leveraging the power of algorithms, operate on fundamentally different principles. This presentation delves into the core differences between these two branches of AI, exploring their functionalities, limitations, and potential.</a:t>
            </a:r>
            <a:endParaRPr lang="en-US" sz="1700" dirty="0"/>
          </a:p>
        </p:txBody>
      </p:sp>
      <p:sp>
        <p:nvSpPr>
          <p:cNvPr id="5" name="Shape 2"/>
          <p:cNvSpPr/>
          <p:nvPr/>
        </p:nvSpPr>
        <p:spPr>
          <a:xfrm>
            <a:off x="758309" y="6334839"/>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342459"/>
            <a:ext cx="331351" cy="331351"/>
          </a:xfrm>
          <a:prstGeom prst="rect">
            <a:avLst/>
          </a:prstGeom>
        </p:spPr>
      </p:pic>
      <p:sp>
        <p:nvSpPr>
          <p:cNvPr id="7" name="Text 3"/>
          <p:cNvSpPr/>
          <p:nvPr/>
        </p:nvSpPr>
        <p:spPr>
          <a:xfrm>
            <a:off x="1213128" y="6318647"/>
            <a:ext cx="2542342"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Jayesh Sharmila</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588056"/>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Real-World Applications of Generative AI</a:t>
            </a:r>
            <a:endParaRPr lang="en-US" sz="4450" dirty="0"/>
          </a:p>
        </p:txBody>
      </p:sp>
      <p:pic>
        <p:nvPicPr>
          <p:cNvPr id="3" name="Image 0" descr="preencoded.png">    </p:cNvPr>
          <p:cNvPicPr>
            <a:picLocks noChangeAspect="1"/>
          </p:cNvPicPr>
          <p:nvPr/>
        </p:nvPicPr>
        <p:blipFill>
          <a:blip r:embed="rId1"/>
          <a:stretch>
            <a:fillRect/>
          </a:stretch>
        </p:blipFill>
        <p:spPr>
          <a:xfrm>
            <a:off x="758309" y="3446740"/>
            <a:ext cx="4154567" cy="2567702"/>
          </a:xfrm>
          <a:prstGeom prst="rect">
            <a:avLst/>
          </a:prstGeom>
        </p:spPr>
      </p:pic>
      <p:sp>
        <p:nvSpPr>
          <p:cNvPr id="4" name="Text 1"/>
          <p:cNvSpPr/>
          <p:nvPr/>
        </p:nvSpPr>
        <p:spPr>
          <a:xfrm>
            <a:off x="758309" y="6285190"/>
            <a:ext cx="307359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Image Generation</a:t>
            </a:r>
            <a:endParaRPr lang="en-US" sz="2200" dirty="0"/>
          </a:p>
        </p:txBody>
      </p:sp>
      <p:pic>
        <p:nvPicPr>
          <p:cNvPr id="5" name="Image 1" descr="preencoded.png">    </p:cNvPr>
          <p:cNvPicPr>
            <a:picLocks noChangeAspect="1"/>
          </p:cNvPicPr>
          <p:nvPr/>
        </p:nvPicPr>
        <p:blipFill>
          <a:blip r:embed="rId2"/>
          <a:stretch>
            <a:fillRect/>
          </a:stretch>
        </p:blipFill>
        <p:spPr>
          <a:xfrm>
            <a:off x="5237798" y="3446740"/>
            <a:ext cx="4154686" cy="2567702"/>
          </a:xfrm>
          <a:prstGeom prst="rect">
            <a:avLst/>
          </a:prstGeom>
        </p:spPr>
      </p:pic>
      <p:sp>
        <p:nvSpPr>
          <p:cNvPr id="6" name="Text 2"/>
          <p:cNvSpPr/>
          <p:nvPr/>
        </p:nvSpPr>
        <p:spPr>
          <a:xfrm>
            <a:off x="5237798" y="6285190"/>
            <a:ext cx="2985254"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Character Design</a:t>
            </a:r>
            <a:endParaRPr lang="en-US" sz="2200" dirty="0"/>
          </a:p>
        </p:txBody>
      </p:sp>
      <p:pic>
        <p:nvPicPr>
          <p:cNvPr id="7" name="Image 2" descr="preencoded.png">    </p:cNvPr>
          <p:cNvPicPr>
            <a:picLocks noChangeAspect="1"/>
          </p:cNvPicPr>
          <p:nvPr/>
        </p:nvPicPr>
        <p:blipFill>
          <a:blip r:embed="rId3"/>
          <a:stretch>
            <a:fillRect/>
          </a:stretch>
        </p:blipFill>
        <p:spPr>
          <a:xfrm>
            <a:off x="9717405" y="3446740"/>
            <a:ext cx="4154567" cy="2567702"/>
          </a:xfrm>
          <a:prstGeom prst="rect">
            <a:avLst/>
          </a:prstGeom>
        </p:spPr>
      </p:pic>
      <p:sp>
        <p:nvSpPr>
          <p:cNvPr id="8" name="Text 3"/>
          <p:cNvSpPr/>
          <p:nvPr/>
        </p:nvSpPr>
        <p:spPr>
          <a:xfrm>
            <a:off x="9717405" y="628519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Product Design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7808833"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Traditional AI?</a:t>
            </a:r>
            <a:endParaRPr lang="en-US" sz="4450" dirty="0"/>
          </a:p>
        </p:txBody>
      </p:sp>
      <p:sp>
        <p:nvSpPr>
          <p:cNvPr id="3" name="Text 1"/>
          <p:cNvSpPr/>
          <p:nvPr/>
        </p:nvSpPr>
        <p:spPr>
          <a:xfrm>
            <a:off x="758309" y="3664625"/>
            <a:ext cx="351115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Rule-based Systems</a:t>
            </a:r>
            <a:endParaRPr lang="en-US" sz="2200" dirty="0"/>
          </a:p>
        </p:txBody>
      </p:sp>
      <p:sp>
        <p:nvSpPr>
          <p:cNvPr id="4" name="Text 2"/>
          <p:cNvSpPr/>
          <p:nvPr/>
        </p:nvSpPr>
        <p:spPr>
          <a:xfrm>
            <a:off x="758309" y="4237434"/>
            <a:ext cx="6292572"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Traditional AI, often referred to as "classical AI" or "symbolic AI", operates based on predefined rules and logic. These systems are trained on vast datasets and programmed with specific instructions to perform tasks.</a:t>
            </a:r>
            <a:endParaRPr lang="en-US" sz="1700" dirty="0"/>
          </a:p>
        </p:txBody>
      </p:sp>
      <p:sp>
        <p:nvSpPr>
          <p:cNvPr id="5" name="Text 3"/>
          <p:cNvSpPr/>
          <p:nvPr/>
        </p:nvSpPr>
        <p:spPr>
          <a:xfrm>
            <a:off x="7587139" y="3664625"/>
            <a:ext cx="3356372"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Predictive Modeling</a:t>
            </a:r>
            <a:endParaRPr lang="en-US" sz="2200" dirty="0"/>
          </a:p>
        </p:txBody>
      </p:sp>
      <p:sp>
        <p:nvSpPr>
          <p:cNvPr id="6" name="Text 4"/>
          <p:cNvSpPr/>
          <p:nvPr/>
        </p:nvSpPr>
        <p:spPr>
          <a:xfrm>
            <a:off x="7587139" y="4237434"/>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Traditional AI excels in tasks like classification, regression, and pattern recognition. It uses statistical models to predict future outcomes based on historical data.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660797"/>
            <a:ext cx="8636675"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Traditional AI Works</a:t>
            </a:r>
            <a:endParaRPr lang="en-US" sz="4450" dirty="0"/>
          </a:p>
        </p:txBody>
      </p:sp>
      <p:sp>
        <p:nvSpPr>
          <p:cNvPr id="3" name="Shape 1"/>
          <p:cNvSpPr/>
          <p:nvPr/>
        </p:nvSpPr>
        <p:spPr>
          <a:xfrm>
            <a:off x="1067991" y="1806773"/>
            <a:ext cx="30480" cy="5762030"/>
          </a:xfrm>
          <a:prstGeom prst="roundRect">
            <a:avLst>
              <a:gd name="adj" fmla="val 298550"/>
            </a:avLst>
          </a:prstGeom>
          <a:solidFill>
            <a:srgbClr val="8D2424"/>
          </a:solidFill>
          <a:ln/>
        </p:spPr>
      </p:sp>
      <p:sp>
        <p:nvSpPr>
          <p:cNvPr id="4" name="Shape 2"/>
          <p:cNvSpPr/>
          <p:nvPr/>
        </p:nvSpPr>
        <p:spPr>
          <a:xfrm>
            <a:off x="1296472" y="2278975"/>
            <a:ext cx="758309" cy="30480"/>
          </a:xfrm>
          <a:prstGeom prst="roundRect">
            <a:avLst>
              <a:gd name="adj" fmla="val 298550"/>
            </a:avLst>
          </a:prstGeom>
          <a:solidFill>
            <a:srgbClr val="8D2424"/>
          </a:solidFill>
          <a:ln/>
        </p:spPr>
      </p:sp>
      <p:sp>
        <p:nvSpPr>
          <p:cNvPr id="5" name="Shape 3"/>
          <p:cNvSpPr/>
          <p:nvPr/>
        </p:nvSpPr>
        <p:spPr>
          <a:xfrm>
            <a:off x="839510" y="2050494"/>
            <a:ext cx="487442" cy="487442"/>
          </a:xfrm>
          <a:prstGeom prst="roundRect">
            <a:avLst>
              <a:gd name="adj" fmla="val 18669"/>
            </a:avLst>
          </a:prstGeom>
          <a:solidFill>
            <a:srgbClr val="740B0B"/>
          </a:solidFill>
          <a:ln w="7620">
            <a:solidFill>
              <a:srgbClr val="8D2424"/>
            </a:solidFill>
            <a:prstDash val="solid"/>
          </a:ln>
        </p:spPr>
      </p:sp>
      <p:sp>
        <p:nvSpPr>
          <p:cNvPr id="6" name="Text 4"/>
          <p:cNvSpPr/>
          <p:nvPr/>
        </p:nvSpPr>
        <p:spPr>
          <a:xfrm>
            <a:off x="982623" y="2123122"/>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7" name="Text 5"/>
          <p:cNvSpPr/>
          <p:nvPr/>
        </p:nvSpPr>
        <p:spPr>
          <a:xfrm>
            <a:off x="2274808" y="2023348"/>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Data Collection: Gathering relevant data from various sources.</a:t>
            </a:r>
            <a:endParaRPr lang="en-US" sz="1700" dirty="0"/>
          </a:p>
        </p:txBody>
      </p:sp>
      <p:sp>
        <p:nvSpPr>
          <p:cNvPr id="8" name="Shape 6"/>
          <p:cNvSpPr/>
          <p:nvPr/>
        </p:nvSpPr>
        <p:spPr>
          <a:xfrm>
            <a:off x="1296472" y="3275409"/>
            <a:ext cx="758309" cy="30480"/>
          </a:xfrm>
          <a:prstGeom prst="roundRect">
            <a:avLst>
              <a:gd name="adj" fmla="val 298550"/>
            </a:avLst>
          </a:prstGeom>
          <a:solidFill>
            <a:srgbClr val="8D2424"/>
          </a:solidFill>
          <a:ln/>
        </p:spPr>
      </p:sp>
      <p:sp>
        <p:nvSpPr>
          <p:cNvPr id="9" name="Shape 7"/>
          <p:cNvSpPr/>
          <p:nvPr/>
        </p:nvSpPr>
        <p:spPr>
          <a:xfrm>
            <a:off x="839510" y="3046928"/>
            <a:ext cx="487442" cy="487442"/>
          </a:xfrm>
          <a:prstGeom prst="roundRect">
            <a:avLst>
              <a:gd name="adj" fmla="val 18669"/>
            </a:avLst>
          </a:prstGeom>
          <a:solidFill>
            <a:srgbClr val="740B0B"/>
          </a:solidFill>
          <a:ln w="7620">
            <a:solidFill>
              <a:srgbClr val="8D2424"/>
            </a:solidFill>
            <a:prstDash val="solid"/>
          </a:ln>
        </p:spPr>
      </p:sp>
      <p:sp>
        <p:nvSpPr>
          <p:cNvPr id="10" name="Text 8"/>
          <p:cNvSpPr/>
          <p:nvPr/>
        </p:nvSpPr>
        <p:spPr>
          <a:xfrm>
            <a:off x="940356" y="3119557"/>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1" name="Text 9"/>
          <p:cNvSpPr/>
          <p:nvPr/>
        </p:nvSpPr>
        <p:spPr>
          <a:xfrm>
            <a:off x="2274808" y="3019782"/>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Data Preprocessing: Cleaning and preparing the data for analysis.</a:t>
            </a:r>
            <a:endParaRPr lang="en-US" sz="1700" dirty="0"/>
          </a:p>
        </p:txBody>
      </p:sp>
      <p:sp>
        <p:nvSpPr>
          <p:cNvPr id="12" name="Shape 10"/>
          <p:cNvSpPr/>
          <p:nvPr/>
        </p:nvSpPr>
        <p:spPr>
          <a:xfrm>
            <a:off x="1296472" y="4271843"/>
            <a:ext cx="758309" cy="30480"/>
          </a:xfrm>
          <a:prstGeom prst="roundRect">
            <a:avLst>
              <a:gd name="adj" fmla="val 298550"/>
            </a:avLst>
          </a:prstGeom>
          <a:solidFill>
            <a:srgbClr val="8D2424"/>
          </a:solidFill>
          <a:ln/>
        </p:spPr>
      </p:sp>
      <p:sp>
        <p:nvSpPr>
          <p:cNvPr id="13" name="Shape 11"/>
          <p:cNvSpPr/>
          <p:nvPr/>
        </p:nvSpPr>
        <p:spPr>
          <a:xfrm>
            <a:off x="839510" y="4043363"/>
            <a:ext cx="487442" cy="487442"/>
          </a:xfrm>
          <a:prstGeom prst="roundRect">
            <a:avLst>
              <a:gd name="adj" fmla="val 18669"/>
            </a:avLst>
          </a:prstGeom>
          <a:solidFill>
            <a:srgbClr val="740B0B"/>
          </a:solidFill>
          <a:ln w="7620">
            <a:solidFill>
              <a:srgbClr val="8D2424"/>
            </a:solidFill>
            <a:prstDash val="solid"/>
          </a:ln>
        </p:spPr>
      </p:sp>
      <p:sp>
        <p:nvSpPr>
          <p:cNvPr id="14" name="Text 12"/>
          <p:cNvSpPr/>
          <p:nvPr/>
        </p:nvSpPr>
        <p:spPr>
          <a:xfrm>
            <a:off x="932498" y="4115991"/>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5" name="Text 13"/>
          <p:cNvSpPr/>
          <p:nvPr/>
        </p:nvSpPr>
        <p:spPr>
          <a:xfrm>
            <a:off x="2274808" y="4016216"/>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Feature Engineering: Selecting and transforming relevant features from the data.</a:t>
            </a:r>
            <a:endParaRPr lang="en-US" sz="1700" dirty="0"/>
          </a:p>
        </p:txBody>
      </p:sp>
      <p:sp>
        <p:nvSpPr>
          <p:cNvPr id="16" name="Shape 14"/>
          <p:cNvSpPr/>
          <p:nvPr/>
        </p:nvSpPr>
        <p:spPr>
          <a:xfrm>
            <a:off x="1296472" y="5268278"/>
            <a:ext cx="758309" cy="30480"/>
          </a:xfrm>
          <a:prstGeom prst="roundRect">
            <a:avLst>
              <a:gd name="adj" fmla="val 298550"/>
            </a:avLst>
          </a:prstGeom>
          <a:solidFill>
            <a:srgbClr val="8D2424"/>
          </a:solidFill>
          <a:ln/>
        </p:spPr>
      </p:sp>
      <p:sp>
        <p:nvSpPr>
          <p:cNvPr id="17" name="Shape 15"/>
          <p:cNvSpPr/>
          <p:nvPr/>
        </p:nvSpPr>
        <p:spPr>
          <a:xfrm>
            <a:off x="839510" y="5039797"/>
            <a:ext cx="487442" cy="487442"/>
          </a:xfrm>
          <a:prstGeom prst="roundRect">
            <a:avLst>
              <a:gd name="adj" fmla="val 18669"/>
            </a:avLst>
          </a:prstGeom>
          <a:solidFill>
            <a:srgbClr val="740B0B"/>
          </a:solidFill>
          <a:ln w="7620">
            <a:solidFill>
              <a:srgbClr val="8D2424"/>
            </a:solidFill>
            <a:prstDash val="solid"/>
          </a:ln>
        </p:spPr>
      </p:sp>
      <p:sp>
        <p:nvSpPr>
          <p:cNvPr id="18" name="Text 16"/>
          <p:cNvSpPr/>
          <p:nvPr/>
        </p:nvSpPr>
        <p:spPr>
          <a:xfrm>
            <a:off x="925235" y="5112425"/>
            <a:ext cx="315992"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9" name="Text 17"/>
          <p:cNvSpPr/>
          <p:nvPr/>
        </p:nvSpPr>
        <p:spPr>
          <a:xfrm>
            <a:off x="2274808" y="5012650"/>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Model Training: Building and training a model using the processed data.</a:t>
            </a:r>
            <a:endParaRPr lang="en-US" sz="1700" dirty="0"/>
          </a:p>
        </p:txBody>
      </p:sp>
      <p:sp>
        <p:nvSpPr>
          <p:cNvPr id="20" name="Shape 18"/>
          <p:cNvSpPr/>
          <p:nvPr/>
        </p:nvSpPr>
        <p:spPr>
          <a:xfrm>
            <a:off x="1296472" y="6264712"/>
            <a:ext cx="758309" cy="30480"/>
          </a:xfrm>
          <a:prstGeom prst="roundRect">
            <a:avLst>
              <a:gd name="adj" fmla="val 298550"/>
            </a:avLst>
          </a:prstGeom>
          <a:solidFill>
            <a:srgbClr val="8D2424"/>
          </a:solidFill>
          <a:ln/>
        </p:spPr>
      </p:sp>
      <p:sp>
        <p:nvSpPr>
          <p:cNvPr id="21" name="Shape 19"/>
          <p:cNvSpPr/>
          <p:nvPr/>
        </p:nvSpPr>
        <p:spPr>
          <a:xfrm>
            <a:off x="839510" y="6036231"/>
            <a:ext cx="487442" cy="487442"/>
          </a:xfrm>
          <a:prstGeom prst="roundRect">
            <a:avLst>
              <a:gd name="adj" fmla="val 18669"/>
            </a:avLst>
          </a:prstGeom>
          <a:solidFill>
            <a:srgbClr val="740B0B"/>
          </a:solidFill>
          <a:ln w="7620">
            <a:solidFill>
              <a:srgbClr val="8D2424"/>
            </a:solidFill>
            <a:prstDash val="solid"/>
          </a:ln>
        </p:spPr>
      </p:sp>
      <p:sp>
        <p:nvSpPr>
          <p:cNvPr id="22" name="Text 20"/>
          <p:cNvSpPr/>
          <p:nvPr/>
        </p:nvSpPr>
        <p:spPr>
          <a:xfrm>
            <a:off x="932021" y="6108859"/>
            <a:ext cx="302300"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5</a:t>
            </a:r>
            <a:endParaRPr lang="en-US" sz="2650" dirty="0"/>
          </a:p>
        </p:txBody>
      </p:sp>
      <p:sp>
        <p:nvSpPr>
          <p:cNvPr id="23" name="Text 21"/>
          <p:cNvSpPr/>
          <p:nvPr/>
        </p:nvSpPr>
        <p:spPr>
          <a:xfrm>
            <a:off x="2274808" y="6009084"/>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Model Evaluation: Testing the model's accuracy and performance.</a:t>
            </a:r>
            <a:endParaRPr lang="en-US" sz="1700" dirty="0"/>
          </a:p>
        </p:txBody>
      </p:sp>
      <p:sp>
        <p:nvSpPr>
          <p:cNvPr id="24" name="Shape 22"/>
          <p:cNvSpPr/>
          <p:nvPr/>
        </p:nvSpPr>
        <p:spPr>
          <a:xfrm>
            <a:off x="1296472" y="7261146"/>
            <a:ext cx="758309" cy="30480"/>
          </a:xfrm>
          <a:prstGeom prst="roundRect">
            <a:avLst>
              <a:gd name="adj" fmla="val 298550"/>
            </a:avLst>
          </a:prstGeom>
          <a:solidFill>
            <a:srgbClr val="8D2424"/>
          </a:solidFill>
          <a:ln/>
        </p:spPr>
      </p:sp>
      <p:sp>
        <p:nvSpPr>
          <p:cNvPr id="25" name="Shape 23"/>
          <p:cNvSpPr/>
          <p:nvPr/>
        </p:nvSpPr>
        <p:spPr>
          <a:xfrm>
            <a:off x="839510" y="7032665"/>
            <a:ext cx="487442" cy="487442"/>
          </a:xfrm>
          <a:prstGeom prst="roundRect">
            <a:avLst>
              <a:gd name="adj" fmla="val 18669"/>
            </a:avLst>
          </a:prstGeom>
          <a:solidFill>
            <a:srgbClr val="740B0B"/>
          </a:solidFill>
          <a:ln w="7620">
            <a:solidFill>
              <a:srgbClr val="8D2424"/>
            </a:solidFill>
            <a:prstDash val="solid"/>
          </a:ln>
        </p:spPr>
      </p:sp>
      <p:sp>
        <p:nvSpPr>
          <p:cNvPr id="26" name="Text 24"/>
          <p:cNvSpPr/>
          <p:nvPr/>
        </p:nvSpPr>
        <p:spPr>
          <a:xfrm>
            <a:off x="936784" y="7105293"/>
            <a:ext cx="292775"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6</a:t>
            </a:r>
            <a:endParaRPr lang="en-US" sz="2650" dirty="0"/>
          </a:p>
        </p:txBody>
      </p:sp>
      <p:sp>
        <p:nvSpPr>
          <p:cNvPr id="27" name="Text 25"/>
          <p:cNvSpPr/>
          <p:nvPr/>
        </p:nvSpPr>
        <p:spPr>
          <a:xfrm>
            <a:off x="2274808" y="7005518"/>
            <a:ext cx="1159728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Deployment: Integrating the trained model into real-world applications.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5669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Limitations of Traditional AI</a:t>
            </a:r>
            <a:endParaRPr lang="en-US" sz="4450" dirty="0"/>
          </a:p>
        </p:txBody>
      </p:sp>
      <p:sp>
        <p:nvSpPr>
          <p:cNvPr id="4" name="Shape 1"/>
          <p:cNvSpPr/>
          <p:nvPr/>
        </p:nvSpPr>
        <p:spPr>
          <a:xfrm>
            <a:off x="6244709" y="2907030"/>
            <a:ext cx="3705463" cy="2321362"/>
          </a:xfrm>
          <a:prstGeom prst="roundRect">
            <a:avLst>
              <a:gd name="adj" fmla="val 3920"/>
            </a:avLst>
          </a:prstGeom>
          <a:solidFill>
            <a:srgbClr val="740B0B"/>
          </a:solidFill>
          <a:ln w="7620">
            <a:solidFill>
              <a:srgbClr val="8D2424"/>
            </a:solidFill>
            <a:prstDash val="solid"/>
          </a:ln>
        </p:spPr>
      </p:sp>
      <p:sp>
        <p:nvSpPr>
          <p:cNvPr id="5" name="Text 2"/>
          <p:cNvSpPr/>
          <p:nvPr/>
        </p:nvSpPr>
        <p:spPr>
          <a:xfrm>
            <a:off x="6468904" y="3131225"/>
            <a:ext cx="2977515"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Dependence</a:t>
            </a:r>
            <a:endParaRPr lang="en-US" sz="2200" dirty="0"/>
          </a:p>
        </p:txBody>
      </p:sp>
      <p:sp>
        <p:nvSpPr>
          <p:cNvPr id="6" name="Text 3"/>
          <p:cNvSpPr/>
          <p:nvPr/>
        </p:nvSpPr>
        <p:spPr>
          <a:xfrm>
            <a:off x="6468904" y="3617357"/>
            <a:ext cx="3257074"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Traditional AI relies heavily on structured data, making it less adaptable to unstructured or ambiguous information.</a:t>
            </a:r>
            <a:endParaRPr lang="en-US" sz="1700" dirty="0"/>
          </a:p>
        </p:txBody>
      </p:sp>
      <p:sp>
        <p:nvSpPr>
          <p:cNvPr id="7" name="Shape 4"/>
          <p:cNvSpPr/>
          <p:nvPr/>
        </p:nvSpPr>
        <p:spPr>
          <a:xfrm>
            <a:off x="10166747" y="2907030"/>
            <a:ext cx="3705463" cy="2321362"/>
          </a:xfrm>
          <a:prstGeom prst="roundRect">
            <a:avLst>
              <a:gd name="adj" fmla="val 3920"/>
            </a:avLst>
          </a:prstGeom>
          <a:solidFill>
            <a:srgbClr val="740B0B"/>
          </a:solidFill>
          <a:ln w="7620">
            <a:solidFill>
              <a:srgbClr val="8D2424"/>
            </a:solidFill>
            <a:prstDash val="solid"/>
          </a:ln>
        </p:spPr>
      </p:sp>
      <p:sp>
        <p:nvSpPr>
          <p:cNvPr id="8" name="Text 5"/>
          <p:cNvSpPr/>
          <p:nvPr/>
        </p:nvSpPr>
        <p:spPr>
          <a:xfrm>
            <a:off x="10390942" y="3131225"/>
            <a:ext cx="3043714"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Lack of Creativity</a:t>
            </a:r>
            <a:endParaRPr lang="en-US" sz="2200" dirty="0"/>
          </a:p>
        </p:txBody>
      </p:sp>
      <p:sp>
        <p:nvSpPr>
          <p:cNvPr id="9" name="Text 6"/>
          <p:cNvSpPr/>
          <p:nvPr/>
        </p:nvSpPr>
        <p:spPr>
          <a:xfrm>
            <a:off x="10390942" y="3617357"/>
            <a:ext cx="3257074"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Traditional AI systems lack the ability to generate new ideas or solve problems in novel ways.</a:t>
            </a:r>
            <a:endParaRPr lang="en-US" sz="1700" dirty="0"/>
          </a:p>
        </p:txBody>
      </p:sp>
      <p:sp>
        <p:nvSpPr>
          <p:cNvPr id="10" name="Shape 7"/>
          <p:cNvSpPr/>
          <p:nvPr/>
        </p:nvSpPr>
        <p:spPr>
          <a:xfrm>
            <a:off x="6244709" y="5444966"/>
            <a:ext cx="7627382" cy="1627942"/>
          </a:xfrm>
          <a:prstGeom prst="roundRect">
            <a:avLst>
              <a:gd name="adj" fmla="val 5590"/>
            </a:avLst>
          </a:prstGeom>
          <a:solidFill>
            <a:srgbClr val="740B0B"/>
          </a:solidFill>
          <a:ln w="7620">
            <a:solidFill>
              <a:srgbClr val="8D2424"/>
            </a:solidFill>
            <a:prstDash val="solid"/>
          </a:ln>
        </p:spPr>
      </p:sp>
      <p:sp>
        <p:nvSpPr>
          <p:cNvPr id="11" name="Text 8"/>
          <p:cNvSpPr/>
          <p:nvPr/>
        </p:nvSpPr>
        <p:spPr>
          <a:xfrm>
            <a:off x="6468904" y="5669161"/>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Rigid Structure</a:t>
            </a:r>
            <a:endParaRPr lang="en-US" sz="2200" dirty="0"/>
          </a:p>
        </p:txBody>
      </p:sp>
      <p:sp>
        <p:nvSpPr>
          <p:cNvPr id="12" name="Text 9"/>
          <p:cNvSpPr/>
          <p:nvPr/>
        </p:nvSpPr>
        <p:spPr>
          <a:xfrm>
            <a:off x="6468904" y="6155293"/>
            <a:ext cx="7178993"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The rule-based nature of traditional AI makes it inflexible and difficult to adapt to changing environments.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100"/>
          </a:xfrm>
          <a:prstGeom prst="rect">
            <a:avLst/>
          </a:prstGeom>
        </p:spPr>
      </p:pic>
      <p:sp>
        <p:nvSpPr>
          <p:cNvPr id="3" name="Text 0"/>
          <p:cNvSpPr/>
          <p:nvPr/>
        </p:nvSpPr>
        <p:spPr>
          <a:xfrm>
            <a:off x="703540" y="552807"/>
            <a:ext cx="7736919" cy="1322308"/>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Emergence of Generative AI</a:t>
            </a:r>
            <a:endParaRPr lang="en-US" sz="4150" dirty="0"/>
          </a:p>
        </p:txBody>
      </p:sp>
      <p:pic>
        <p:nvPicPr>
          <p:cNvPr id="4" name="Image 1" descr="preencoded.png">    </p:cNvPr>
          <p:cNvPicPr>
            <a:picLocks noChangeAspect="1"/>
          </p:cNvPicPr>
          <p:nvPr/>
        </p:nvPicPr>
        <p:blipFill>
          <a:blip r:embed="rId2"/>
          <a:stretch>
            <a:fillRect/>
          </a:stretch>
        </p:blipFill>
        <p:spPr>
          <a:xfrm>
            <a:off x="703540" y="2176582"/>
            <a:ext cx="502563" cy="502563"/>
          </a:xfrm>
          <a:prstGeom prst="rect">
            <a:avLst/>
          </a:prstGeom>
        </p:spPr>
      </p:pic>
      <p:sp>
        <p:nvSpPr>
          <p:cNvPr id="5" name="Text 1"/>
          <p:cNvSpPr/>
          <p:nvPr/>
        </p:nvSpPr>
        <p:spPr>
          <a:xfrm>
            <a:off x="703540" y="2880122"/>
            <a:ext cx="3717727" cy="661273"/>
          </a:xfrm>
          <a:prstGeom prst="rect">
            <a:avLst/>
          </a:prstGeom>
          <a:noFill/>
          <a:ln/>
        </p:spPr>
        <p:txBody>
          <a:bodyPr wrap="squar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Increased Computing Power</a:t>
            </a:r>
            <a:endParaRPr lang="en-US" sz="2050" dirty="0"/>
          </a:p>
        </p:txBody>
      </p:sp>
      <p:sp>
        <p:nvSpPr>
          <p:cNvPr id="6" name="Text 2"/>
          <p:cNvSpPr/>
          <p:nvPr/>
        </p:nvSpPr>
        <p:spPr>
          <a:xfrm>
            <a:off x="703540" y="3662005"/>
            <a:ext cx="3717727" cy="964406"/>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Advancements in hardware and computing power paved the way for more complex AI models.</a:t>
            </a:r>
            <a:endParaRPr lang="en-US" sz="1550" dirty="0"/>
          </a:p>
        </p:txBody>
      </p:sp>
      <p:pic>
        <p:nvPicPr>
          <p:cNvPr id="7" name="Image 2" descr="preencoded.png">    </p:cNvPr>
          <p:cNvPicPr>
            <a:picLocks noChangeAspect="1"/>
          </p:cNvPicPr>
          <p:nvPr/>
        </p:nvPicPr>
        <p:blipFill>
          <a:blip r:embed="rId3"/>
          <a:stretch>
            <a:fillRect/>
          </a:stretch>
        </p:blipFill>
        <p:spPr>
          <a:xfrm>
            <a:off x="4722733" y="2176582"/>
            <a:ext cx="502563" cy="502563"/>
          </a:xfrm>
          <a:prstGeom prst="rect">
            <a:avLst/>
          </a:prstGeom>
        </p:spPr>
      </p:pic>
      <p:sp>
        <p:nvSpPr>
          <p:cNvPr id="8" name="Text 3"/>
          <p:cNvSpPr/>
          <p:nvPr/>
        </p:nvSpPr>
        <p:spPr>
          <a:xfrm>
            <a:off x="4722733" y="2880122"/>
            <a:ext cx="3717727" cy="661273"/>
          </a:xfrm>
          <a:prstGeom prst="rect">
            <a:avLst/>
          </a:prstGeom>
          <a:noFill/>
          <a:ln/>
        </p:spPr>
        <p:txBody>
          <a:bodyPr wrap="squar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Abundant Data Availability</a:t>
            </a:r>
            <a:endParaRPr lang="en-US" sz="2050" dirty="0"/>
          </a:p>
        </p:txBody>
      </p:sp>
      <p:sp>
        <p:nvSpPr>
          <p:cNvPr id="9" name="Text 4"/>
          <p:cNvSpPr/>
          <p:nvPr/>
        </p:nvSpPr>
        <p:spPr>
          <a:xfrm>
            <a:off x="4722733" y="3662005"/>
            <a:ext cx="3717727" cy="642938"/>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explosion of digital data provided vast training sets for AI models.</a:t>
            </a:r>
            <a:endParaRPr lang="en-US" sz="1550" dirty="0"/>
          </a:p>
        </p:txBody>
      </p:sp>
      <p:pic>
        <p:nvPicPr>
          <p:cNvPr id="10" name="Image 3" descr="preencoded.png">    </p:cNvPr>
          <p:cNvPicPr>
            <a:picLocks noChangeAspect="1"/>
          </p:cNvPicPr>
          <p:nvPr/>
        </p:nvPicPr>
        <p:blipFill>
          <a:blip r:embed="rId4"/>
          <a:stretch>
            <a:fillRect/>
          </a:stretch>
        </p:blipFill>
        <p:spPr>
          <a:xfrm>
            <a:off x="703540" y="5229463"/>
            <a:ext cx="502563" cy="502563"/>
          </a:xfrm>
          <a:prstGeom prst="rect">
            <a:avLst/>
          </a:prstGeom>
        </p:spPr>
      </p:pic>
      <p:sp>
        <p:nvSpPr>
          <p:cNvPr id="11" name="Text 5"/>
          <p:cNvSpPr/>
          <p:nvPr/>
        </p:nvSpPr>
        <p:spPr>
          <a:xfrm>
            <a:off x="703540" y="5933003"/>
            <a:ext cx="3717727" cy="661273"/>
          </a:xfrm>
          <a:prstGeom prst="rect">
            <a:avLst/>
          </a:prstGeom>
          <a:noFill/>
          <a:ln/>
        </p:spPr>
        <p:txBody>
          <a:bodyPr wrap="squar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Breakthrough Research</a:t>
            </a:r>
            <a:endParaRPr lang="en-US" sz="2050" dirty="0"/>
          </a:p>
        </p:txBody>
      </p:sp>
      <p:sp>
        <p:nvSpPr>
          <p:cNvPr id="12" name="Text 6"/>
          <p:cNvSpPr/>
          <p:nvPr/>
        </p:nvSpPr>
        <p:spPr>
          <a:xfrm>
            <a:off x="703540" y="6714887"/>
            <a:ext cx="3717727" cy="964406"/>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New research in deep learning and neural networks led to breakthroughs in AI capabilities.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068705"/>
            <a:ext cx="776787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Generative AI?</a:t>
            </a:r>
            <a:endParaRPr lang="en-US" sz="4450" dirty="0"/>
          </a:p>
        </p:txBody>
      </p:sp>
      <p:pic>
        <p:nvPicPr>
          <p:cNvPr id="3" name="Image 0" descr="preencoded.png">    </p:cNvPr>
          <p:cNvPicPr>
            <a:picLocks noChangeAspect="1"/>
          </p:cNvPicPr>
          <p:nvPr/>
        </p:nvPicPr>
        <p:blipFill>
          <a:blip r:embed="rId1"/>
          <a:stretch>
            <a:fillRect/>
          </a:stretch>
        </p:blipFill>
        <p:spPr>
          <a:xfrm>
            <a:off x="2954774" y="2214682"/>
            <a:ext cx="2163723" cy="1612702"/>
          </a:xfrm>
          <a:prstGeom prst="rect">
            <a:avLst/>
          </a:prstGeom>
        </p:spPr>
      </p:pic>
      <p:sp>
        <p:nvSpPr>
          <p:cNvPr id="4" name="Text 1"/>
          <p:cNvSpPr/>
          <p:nvPr/>
        </p:nvSpPr>
        <p:spPr>
          <a:xfrm>
            <a:off x="3956923" y="3013710"/>
            <a:ext cx="159306"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2"/>
          <p:cNvSpPr/>
          <p:nvPr/>
        </p:nvSpPr>
        <p:spPr>
          <a:xfrm>
            <a:off x="5335072" y="2842855"/>
            <a:ext cx="244733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Deep Learning</a:t>
            </a:r>
            <a:endParaRPr lang="en-US" sz="2200" dirty="0"/>
          </a:p>
        </p:txBody>
      </p:sp>
      <p:sp>
        <p:nvSpPr>
          <p:cNvPr id="6" name="Shape 3"/>
          <p:cNvSpPr/>
          <p:nvPr/>
        </p:nvSpPr>
        <p:spPr>
          <a:xfrm>
            <a:off x="5172551" y="3839170"/>
            <a:ext cx="8645485" cy="15240"/>
          </a:xfrm>
          <a:prstGeom prst="roundRect">
            <a:avLst>
              <a:gd name="adj" fmla="val 597101"/>
            </a:avLst>
          </a:prstGeom>
          <a:solidFill>
            <a:srgbClr val="8D2424"/>
          </a:solidFill>
          <a:ln/>
        </p:spPr>
      </p:sp>
      <p:pic>
        <p:nvPicPr>
          <p:cNvPr id="7" name="Image 1" descr="preencoded.png">    </p:cNvPr>
          <p:cNvPicPr>
            <a:picLocks noChangeAspect="1"/>
          </p:cNvPicPr>
          <p:nvPr/>
        </p:nvPicPr>
        <p:blipFill>
          <a:blip r:embed="rId2"/>
          <a:stretch>
            <a:fillRect/>
          </a:stretch>
        </p:blipFill>
        <p:spPr>
          <a:xfrm>
            <a:off x="1872972" y="3881438"/>
            <a:ext cx="4327446" cy="1612702"/>
          </a:xfrm>
          <a:prstGeom prst="rect">
            <a:avLst/>
          </a:prstGeom>
        </p:spPr>
      </p:pic>
      <p:sp>
        <p:nvSpPr>
          <p:cNvPr id="8" name="Text 4"/>
          <p:cNvSpPr/>
          <p:nvPr/>
        </p:nvSpPr>
        <p:spPr>
          <a:xfrm>
            <a:off x="3923586" y="4471035"/>
            <a:ext cx="226100"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9" name="Text 5"/>
          <p:cNvSpPr/>
          <p:nvPr/>
        </p:nvSpPr>
        <p:spPr>
          <a:xfrm>
            <a:off x="6416993" y="409801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Neural Networks</a:t>
            </a:r>
            <a:endParaRPr lang="en-US" sz="2200" dirty="0"/>
          </a:p>
        </p:txBody>
      </p:sp>
      <p:sp>
        <p:nvSpPr>
          <p:cNvPr id="10" name="Text 6"/>
          <p:cNvSpPr/>
          <p:nvPr/>
        </p:nvSpPr>
        <p:spPr>
          <a:xfrm>
            <a:off x="6416993" y="4584144"/>
            <a:ext cx="7238524"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Generative AI leverages deep learning algorithms, specifically neural networks, to learn patterns and generate new data.</a:t>
            </a:r>
            <a:endParaRPr lang="en-US" sz="1700" dirty="0"/>
          </a:p>
        </p:txBody>
      </p:sp>
      <p:sp>
        <p:nvSpPr>
          <p:cNvPr id="11" name="Shape 7"/>
          <p:cNvSpPr/>
          <p:nvPr/>
        </p:nvSpPr>
        <p:spPr>
          <a:xfrm>
            <a:off x="6254472" y="5505926"/>
            <a:ext cx="7563564" cy="15240"/>
          </a:xfrm>
          <a:prstGeom prst="roundRect">
            <a:avLst>
              <a:gd name="adj" fmla="val 597101"/>
            </a:avLst>
          </a:prstGeom>
          <a:solidFill>
            <a:srgbClr val="8D2424"/>
          </a:solidFill>
          <a:ln/>
        </p:spPr>
      </p:sp>
      <p:pic>
        <p:nvPicPr>
          <p:cNvPr id="12" name="Image 2" descr="preencoded.png">    </p:cNvPr>
          <p:cNvPicPr>
            <a:picLocks noChangeAspect="1"/>
          </p:cNvPicPr>
          <p:nvPr/>
        </p:nvPicPr>
        <p:blipFill>
          <a:blip r:embed="rId3"/>
          <a:stretch>
            <a:fillRect/>
          </a:stretch>
        </p:blipFill>
        <p:spPr>
          <a:xfrm>
            <a:off x="791051" y="5548193"/>
            <a:ext cx="6491288" cy="1612702"/>
          </a:xfrm>
          <a:prstGeom prst="rect">
            <a:avLst/>
          </a:prstGeom>
        </p:spPr>
      </p:pic>
      <p:sp>
        <p:nvSpPr>
          <p:cNvPr id="13" name="Text 8"/>
          <p:cNvSpPr/>
          <p:nvPr/>
        </p:nvSpPr>
        <p:spPr>
          <a:xfrm>
            <a:off x="3917394" y="6137791"/>
            <a:ext cx="238601"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4" name="Text 9"/>
          <p:cNvSpPr/>
          <p:nvPr/>
        </p:nvSpPr>
        <p:spPr>
          <a:xfrm>
            <a:off x="7498913" y="5764768"/>
            <a:ext cx="315515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Generative Models</a:t>
            </a:r>
            <a:endParaRPr lang="en-US" sz="2200" dirty="0"/>
          </a:p>
        </p:txBody>
      </p:sp>
      <p:sp>
        <p:nvSpPr>
          <p:cNvPr id="15" name="Text 10"/>
          <p:cNvSpPr/>
          <p:nvPr/>
        </p:nvSpPr>
        <p:spPr>
          <a:xfrm>
            <a:off x="7498913" y="6250900"/>
            <a:ext cx="615660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These models are trained on massive datasets and learn to create new data that resembles the training data.</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87887"/>
            <a:ext cx="8595598"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Generative AI Works</a:t>
            </a:r>
            <a:endParaRPr lang="en-US" sz="4450" dirty="0"/>
          </a:p>
        </p:txBody>
      </p:sp>
      <p:sp>
        <p:nvSpPr>
          <p:cNvPr id="3" name="Shape 1"/>
          <p:cNvSpPr/>
          <p:nvPr/>
        </p:nvSpPr>
        <p:spPr>
          <a:xfrm>
            <a:off x="758309" y="2333863"/>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982504" y="2750106"/>
            <a:ext cx="159306"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3"/>
          <p:cNvSpPr/>
          <p:nvPr/>
        </p:nvSpPr>
        <p:spPr>
          <a:xfrm>
            <a:off x="3160395" y="255043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Training</a:t>
            </a:r>
            <a:endParaRPr lang="en-US" sz="2200" dirty="0"/>
          </a:p>
        </p:txBody>
      </p:sp>
      <p:sp>
        <p:nvSpPr>
          <p:cNvPr id="6" name="Text 4"/>
          <p:cNvSpPr/>
          <p:nvPr/>
        </p:nvSpPr>
        <p:spPr>
          <a:xfrm>
            <a:off x="3160395" y="3036570"/>
            <a:ext cx="9403318"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Generative AI models are trained on large amounts of data to learn patterns and relationships.</a:t>
            </a:r>
            <a:endParaRPr lang="en-US" sz="1700" dirty="0"/>
          </a:p>
        </p:txBody>
      </p:sp>
      <p:sp>
        <p:nvSpPr>
          <p:cNvPr id="7" name="Shape 5"/>
          <p:cNvSpPr/>
          <p:nvPr/>
        </p:nvSpPr>
        <p:spPr>
          <a:xfrm>
            <a:off x="3052048" y="3584615"/>
            <a:ext cx="10711815" cy="15240"/>
          </a:xfrm>
          <a:prstGeom prst="roundRect">
            <a:avLst>
              <a:gd name="adj" fmla="val 597101"/>
            </a:avLst>
          </a:prstGeom>
          <a:solidFill>
            <a:srgbClr val="8D2424"/>
          </a:solidFill>
          <a:ln/>
        </p:spPr>
      </p:sp>
      <p:sp>
        <p:nvSpPr>
          <p:cNvPr id="8" name="Shape 6"/>
          <p:cNvSpPr/>
          <p:nvPr/>
        </p:nvSpPr>
        <p:spPr>
          <a:xfrm>
            <a:off x="758309" y="3708083"/>
            <a:ext cx="4371142" cy="1612702"/>
          </a:xfrm>
          <a:prstGeom prst="roundRect">
            <a:avLst>
              <a:gd name="adj" fmla="val 5643"/>
            </a:avLst>
          </a:prstGeom>
          <a:solidFill>
            <a:srgbClr val="740B0B"/>
          </a:solidFill>
          <a:ln w="7620">
            <a:solidFill>
              <a:srgbClr val="8D2424"/>
            </a:solidFill>
            <a:prstDash val="solid"/>
          </a:ln>
        </p:spPr>
      </p:sp>
      <p:sp>
        <p:nvSpPr>
          <p:cNvPr id="9" name="Text 7"/>
          <p:cNvSpPr/>
          <p:nvPr/>
        </p:nvSpPr>
        <p:spPr>
          <a:xfrm>
            <a:off x="982504" y="4297680"/>
            <a:ext cx="226100"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8"/>
          <p:cNvSpPr/>
          <p:nvPr/>
        </p:nvSpPr>
        <p:spPr>
          <a:xfrm>
            <a:off x="5346025" y="392465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Learning</a:t>
            </a:r>
            <a:endParaRPr lang="en-US" sz="2200" dirty="0"/>
          </a:p>
        </p:txBody>
      </p:sp>
      <p:sp>
        <p:nvSpPr>
          <p:cNvPr id="11" name="Text 9"/>
          <p:cNvSpPr/>
          <p:nvPr/>
        </p:nvSpPr>
        <p:spPr>
          <a:xfrm>
            <a:off x="5346025" y="4410789"/>
            <a:ext cx="8309491"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model develops the ability to understand the underlying structure of the data and generate similar patterns.</a:t>
            </a:r>
            <a:endParaRPr lang="en-US" sz="1700" dirty="0"/>
          </a:p>
        </p:txBody>
      </p:sp>
      <p:sp>
        <p:nvSpPr>
          <p:cNvPr id="12" name="Shape 10"/>
          <p:cNvSpPr/>
          <p:nvPr/>
        </p:nvSpPr>
        <p:spPr>
          <a:xfrm>
            <a:off x="5237678" y="5305544"/>
            <a:ext cx="8526185" cy="15240"/>
          </a:xfrm>
          <a:prstGeom prst="roundRect">
            <a:avLst>
              <a:gd name="adj" fmla="val 597101"/>
            </a:avLst>
          </a:prstGeom>
          <a:solidFill>
            <a:srgbClr val="8D2424"/>
          </a:solidFill>
          <a:ln/>
        </p:spPr>
      </p:sp>
      <p:sp>
        <p:nvSpPr>
          <p:cNvPr id="13" name="Shape 11"/>
          <p:cNvSpPr/>
          <p:nvPr/>
        </p:nvSpPr>
        <p:spPr>
          <a:xfrm>
            <a:off x="758309" y="5429012"/>
            <a:ext cx="6556891" cy="1612702"/>
          </a:xfrm>
          <a:prstGeom prst="roundRect">
            <a:avLst>
              <a:gd name="adj" fmla="val 5643"/>
            </a:avLst>
          </a:prstGeom>
          <a:solidFill>
            <a:srgbClr val="740B0B"/>
          </a:solidFill>
          <a:ln w="7620">
            <a:solidFill>
              <a:srgbClr val="8D2424"/>
            </a:solidFill>
            <a:prstDash val="solid"/>
          </a:ln>
        </p:spPr>
      </p:sp>
      <p:sp>
        <p:nvSpPr>
          <p:cNvPr id="14" name="Text 12"/>
          <p:cNvSpPr/>
          <p:nvPr/>
        </p:nvSpPr>
        <p:spPr>
          <a:xfrm>
            <a:off x="982504" y="6018609"/>
            <a:ext cx="238601" cy="433388"/>
          </a:xfrm>
          <a:prstGeom prst="rect">
            <a:avLst/>
          </a:prstGeom>
          <a:noFill/>
          <a:ln/>
        </p:spPr>
        <p:txBody>
          <a:bodyPr wrap="none" lIns="0" tIns="0" rIns="0" bIns="0" rtlCol="0" anchor="t"/>
          <a:lstStyle/>
          <a:p>
            <a:pPr algn="ctr" indent="0" marL="0">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3"/>
          <p:cNvSpPr/>
          <p:nvPr/>
        </p:nvSpPr>
        <p:spPr>
          <a:xfrm>
            <a:off x="7531775" y="564558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Generation</a:t>
            </a:r>
            <a:endParaRPr lang="en-US" sz="2200" dirty="0"/>
          </a:p>
        </p:txBody>
      </p:sp>
      <p:sp>
        <p:nvSpPr>
          <p:cNvPr id="16" name="Text 14"/>
          <p:cNvSpPr/>
          <p:nvPr/>
        </p:nvSpPr>
        <p:spPr>
          <a:xfrm>
            <a:off x="7531775" y="6131719"/>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Once trained, the model can generate new data that is statistically similar to the training data.</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0897" y="578048"/>
            <a:ext cx="7675007" cy="1380411"/>
          </a:xfrm>
          <a:prstGeom prst="rect">
            <a:avLst/>
          </a:prstGeom>
          <a:noFill/>
          <a:ln/>
        </p:spPr>
        <p:txBody>
          <a:bodyPr wrap="squar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Capabilities of Generative AI</a:t>
            </a:r>
            <a:endParaRPr lang="en-US" sz="4300" dirty="0"/>
          </a:p>
        </p:txBody>
      </p:sp>
      <p:sp>
        <p:nvSpPr>
          <p:cNvPr id="4" name="Text 1"/>
          <p:cNvSpPr/>
          <p:nvPr/>
        </p:nvSpPr>
        <p:spPr>
          <a:xfrm>
            <a:off x="6220897" y="2378035"/>
            <a:ext cx="3680103" cy="692467"/>
          </a:xfrm>
          <a:prstGeom prst="rect">
            <a:avLst/>
          </a:prstGeom>
          <a:noFill/>
          <a:ln/>
        </p:spPr>
        <p:txBody>
          <a:bodyPr wrap="none" lIns="0" tIns="0" rIns="0" bIns="0" rtlCol="0" anchor="t"/>
          <a:lstStyle/>
          <a:p>
            <a:pPr algn="ctr" indent="0" marL="0">
              <a:lnSpc>
                <a:spcPts val="5450"/>
              </a:lnSpc>
              <a:buNone/>
            </a:pPr>
            <a:r>
              <a:rPr lang="en-US" sz="5450" dirty="0">
                <a:solidFill>
                  <a:srgbClr val="FFE5E5"/>
                </a:solidFill>
                <a:latin typeface="Dela Gothic One" pitchFamily="34" charset="0"/>
                <a:ea typeface="Dela Gothic One" pitchFamily="34" charset="-122"/>
                <a:cs typeface="Dela Gothic One" pitchFamily="34" charset="-120"/>
              </a:rPr>
              <a:t>1</a:t>
            </a:r>
            <a:endParaRPr lang="en-US" sz="5450" dirty="0"/>
          </a:p>
        </p:txBody>
      </p:sp>
      <p:sp>
        <p:nvSpPr>
          <p:cNvPr id="5" name="Text 2"/>
          <p:cNvSpPr/>
          <p:nvPr/>
        </p:nvSpPr>
        <p:spPr>
          <a:xfrm>
            <a:off x="6643926" y="3332678"/>
            <a:ext cx="2833926" cy="345043"/>
          </a:xfrm>
          <a:prstGeom prst="rect">
            <a:avLst/>
          </a:prstGeom>
          <a:noFill/>
          <a:ln/>
        </p:spPr>
        <p:txBody>
          <a:bodyPr wrap="none" lIns="0" tIns="0" rIns="0" bIns="0" rtlCol="0" anchor="t"/>
          <a:lstStyle/>
          <a:p>
            <a:pPr algn="ct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Content Creation</a:t>
            </a:r>
            <a:endParaRPr lang="en-US" sz="2150" dirty="0"/>
          </a:p>
        </p:txBody>
      </p:sp>
      <p:sp>
        <p:nvSpPr>
          <p:cNvPr id="6" name="Text 3"/>
          <p:cNvSpPr/>
          <p:nvPr/>
        </p:nvSpPr>
        <p:spPr>
          <a:xfrm>
            <a:off x="6220897" y="3803571"/>
            <a:ext cx="3680103" cy="671512"/>
          </a:xfrm>
          <a:prstGeom prst="rect">
            <a:avLst/>
          </a:prstGeom>
          <a:noFill/>
          <a:ln/>
        </p:spPr>
        <p:txBody>
          <a:bodyPr wrap="square" lIns="0" tIns="0" rIns="0" bIns="0" rtlCol="0" anchor="t"/>
          <a:lstStyle/>
          <a:p>
            <a:pPr algn="ctr" indent="0" marL="0">
              <a:lnSpc>
                <a:spcPts val="2600"/>
              </a:lnSpc>
              <a:buNone/>
            </a:pPr>
            <a:r>
              <a:rPr lang="en-US" sz="1650" dirty="0">
                <a:solidFill>
                  <a:srgbClr val="FFE5E5"/>
                </a:solidFill>
                <a:latin typeface="DM Sans" pitchFamily="34" charset="0"/>
                <a:ea typeface="DM Sans" pitchFamily="34" charset="-122"/>
                <a:cs typeface="DM Sans" pitchFamily="34" charset="-120"/>
              </a:rPr>
              <a:t>Generating realistic images, videos, music, text, and code.</a:t>
            </a:r>
            <a:endParaRPr lang="en-US" sz="1650" dirty="0"/>
          </a:p>
        </p:txBody>
      </p:sp>
      <p:sp>
        <p:nvSpPr>
          <p:cNvPr id="7" name="Text 4"/>
          <p:cNvSpPr/>
          <p:nvPr/>
        </p:nvSpPr>
        <p:spPr>
          <a:xfrm>
            <a:off x="10215682" y="2378035"/>
            <a:ext cx="3680222" cy="692467"/>
          </a:xfrm>
          <a:prstGeom prst="rect">
            <a:avLst/>
          </a:prstGeom>
          <a:noFill/>
          <a:ln/>
        </p:spPr>
        <p:txBody>
          <a:bodyPr wrap="none" lIns="0" tIns="0" rIns="0" bIns="0" rtlCol="0" anchor="t"/>
          <a:lstStyle/>
          <a:p>
            <a:pPr algn="ctr" indent="0" marL="0">
              <a:lnSpc>
                <a:spcPts val="5450"/>
              </a:lnSpc>
              <a:buNone/>
            </a:pPr>
            <a:r>
              <a:rPr lang="en-US" sz="5450" dirty="0">
                <a:solidFill>
                  <a:srgbClr val="FFE5E5"/>
                </a:solidFill>
                <a:latin typeface="Dela Gothic One" pitchFamily="34" charset="0"/>
                <a:ea typeface="Dela Gothic One" pitchFamily="34" charset="-122"/>
                <a:cs typeface="Dela Gothic One" pitchFamily="34" charset="-120"/>
              </a:rPr>
              <a:t>2</a:t>
            </a:r>
            <a:endParaRPr lang="en-US" sz="5450" dirty="0"/>
          </a:p>
        </p:txBody>
      </p:sp>
      <p:sp>
        <p:nvSpPr>
          <p:cNvPr id="8" name="Text 5"/>
          <p:cNvSpPr/>
          <p:nvPr/>
        </p:nvSpPr>
        <p:spPr>
          <a:xfrm>
            <a:off x="10464165" y="3332678"/>
            <a:ext cx="3183255" cy="345043"/>
          </a:xfrm>
          <a:prstGeom prst="rect">
            <a:avLst/>
          </a:prstGeom>
          <a:noFill/>
          <a:ln/>
        </p:spPr>
        <p:txBody>
          <a:bodyPr wrap="none" lIns="0" tIns="0" rIns="0" bIns="0" rtlCol="0" anchor="t"/>
          <a:lstStyle/>
          <a:p>
            <a:pPr algn="ct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Data Augmentation</a:t>
            </a:r>
            <a:endParaRPr lang="en-US" sz="2150" dirty="0"/>
          </a:p>
        </p:txBody>
      </p:sp>
      <p:sp>
        <p:nvSpPr>
          <p:cNvPr id="9" name="Text 6"/>
          <p:cNvSpPr/>
          <p:nvPr/>
        </p:nvSpPr>
        <p:spPr>
          <a:xfrm>
            <a:off x="10215682" y="3803571"/>
            <a:ext cx="3680222" cy="671512"/>
          </a:xfrm>
          <a:prstGeom prst="rect">
            <a:avLst/>
          </a:prstGeom>
          <a:noFill/>
          <a:ln/>
        </p:spPr>
        <p:txBody>
          <a:bodyPr wrap="square" lIns="0" tIns="0" rIns="0" bIns="0" rtlCol="0" anchor="t"/>
          <a:lstStyle/>
          <a:p>
            <a:pPr algn="ctr" indent="0" marL="0">
              <a:lnSpc>
                <a:spcPts val="2600"/>
              </a:lnSpc>
              <a:buNone/>
            </a:pPr>
            <a:r>
              <a:rPr lang="en-US" sz="1650" dirty="0">
                <a:solidFill>
                  <a:srgbClr val="FFE5E5"/>
                </a:solidFill>
                <a:latin typeface="DM Sans" pitchFamily="34" charset="0"/>
                <a:ea typeface="DM Sans" pitchFamily="34" charset="-122"/>
                <a:cs typeface="DM Sans" pitchFamily="34" charset="-120"/>
              </a:rPr>
              <a:t>Creating synthetic data to enhance training datasets.</a:t>
            </a:r>
            <a:endParaRPr lang="en-US" sz="1650" dirty="0"/>
          </a:p>
        </p:txBody>
      </p:sp>
      <p:sp>
        <p:nvSpPr>
          <p:cNvPr id="10" name="Text 7"/>
          <p:cNvSpPr/>
          <p:nvPr/>
        </p:nvSpPr>
        <p:spPr>
          <a:xfrm>
            <a:off x="6220897" y="5209461"/>
            <a:ext cx="3680103" cy="692467"/>
          </a:xfrm>
          <a:prstGeom prst="rect">
            <a:avLst/>
          </a:prstGeom>
          <a:noFill/>
          <a:ln/>
        </p:spPr>
        <p:txBody>
          <a:bodyPr wrap="none" lIns="0" tIns="0" rIns="0" bIns="0" rtlCol="0" anchor="t"/>
          <a:lstStyle/>
          <a:p>
            <a:pPr algn="ctr" indent="0" marL="0">
              <a:lnSpc>
                <a:spcPts val="5450"/>
              </a:lnSpc>
              <a:buNone/>
            </a:pPr>
            <a:r>
              <a:rPr lang="en-US" sz="5450" dirty="0">
                <a:solidFill>
                  <a:srgbClr val="FFE5E5"/>
                </a:solidFill>
                <a:latin typeface="Dela Gothic One" pitchFamily="34" charset="0"/>
                <a:ea typeface="Dela Gothic One" pitchFamily="34" charset="-122"/>
                <a:cs typeface="Dela Gothic One" pitchFamily="34" charset="-120"/>
              </a:rPr>
              <a:t>3</a:t>
            </a:r>
            <a:endParaRPr lang="en-US" sz="5450" dirty="0"/>
          </a:p>
        </p:txBody>
      </p:sp>
      <p:sp>
        <p:nvSpPr>
          <p:cNvPr id="11" name="Text 8"/>
          <p:cNvSpPr/>
          <p:nvPr/>
        </p:nvSpPr>
        <p:spPr>
          <a:xfrm>
            <a:off x="6220897" y="6164104"/>
            <a:ext cx="3680103" cy="690086"/>
          </a:xfrm>
          <a:prstGeom prst="rect">
            <a:avLst/>
          </a:prstGeom>
          <a:noFill/>
          <a:ln/>
        </p:spPr>
        <p:txBody>
          <a:bodyPr wrap="square" lIns="0" tIns="0" rIns="0" bIns="0" rtlCol="0" anchor="t"/>
          <a:lstStyle/>
          <a:p>
            <a:pPr algn="ctr"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Personalized Experiences</a:t>
            </a:r>
            <a:endParaRPr lang="en-US" sz="2150" dirty="0"/>
          </a:p>
        </p:txBody>
      </p:sp>
      <p:sp>
        <p:nvSpPr>
          <p:cNvPr id="12" name="Text 9"/>
          <p:cNvSpPr/>
          <p:nvPr/>
        </p:nvSpPr>
        <p:spPr>
          <a:xfrm>
            <a:off x="6220897" y="6980039"/>
            <a:ext cx="3680103" cy="671512"/>
          </a:xfrm>
          <a:prstGeom prst="rect">
            <a:avLst/>
          </a:prstGeom>
          <a:noFill/>
          <a:ln/>
        </p:spPr>
        <p:txBody>
          <a:bodyPr wrap="square" lIns="0" tIns="0" rIns="0" bIns="0" rtlCol="0" anchor="t"/>
          <a:lstStyle/>
          <a:p>
            <a:pPr algn="ctr" indent="0" marL="0">
              <a:lnSpc>
                <a:spcPts val="2600"/>
              </a:lnSpc>
              <a:buNone/>
            </a:pPr>
            <a:r>
              <a:rPr lang="en-US" sz="1650" dirty="0">
                <a:solidFill>
                  <a:srgbClr val="FFE5E5"/>
                </a:solidFill>
                <a:latin typeface="DM Sans" pitchFamily="34" charset="0"/>
                <a:ea typeface="DM Sans" pitchFamily="34" charset="-122"/>
                <a:cs typeface="DM Sans" pitchFamily="34" charset="-120"/>
              </a:rPr>
              <a:t>Tailoring content and services to individual preferences.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400776"/>
            <a:ext cx="131137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Differences: Traditional vs Generative AI</a:t>
            </a:r>
            <a:endParaRPr lang="en-US" sz="4450" dirty="0"/>
          </a:p>
        </p:txBody>
      </p:sp>
      <p:sp>
        <p:nvSpPr>
          <p:cNvPr id="3" name="Text 1"/>
          <p:cNvSpPr/>
          <p:nvPr/>
        </p:nvSpPr>
        <p:spPr>
          <a:xfrm>
            <a:off x="758309" y="4367689"/>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Traditional AI</a:t>
            </a:r>
            <a:endParaRPr lang="en-US" sz="2200" dirty="0"/>
          </a:p>
        </p:txBody>
      </p:sp>
      <p:sp>
        <p:nvSpPr>
          <p:cNvPr id="4" name="Text 2"/>
          <p:cNvSpPr/>
          <p:nvPr/>
        </p:nvSpPr>
        <p:spPr>
          <a:xfrm>
            <a:off x="758309" y="4940498"/>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Rule-based, Predictive, Structured data, Limited creativity, Inflexible.</a:t>
            </a:r>
            <a:endParaRPr lang="en-US" sz="1700" dirty="0"/>
          </a:p>
        </p:txBody>
      </p:sp>
      <p:sp>
        <p:nvSpPr>
          <p:cNvPr id="5" name="Text 3"/>
          <p:cNvSpPr/>
          <p:nvPr/>
        </p:nvSpPr>
        <p:spPr>
          <a:xfrm>
            <a:off x="7587139" y="4367689"/>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Generative AI</a:t>
            </a:r>
            <a:endParaRPr lang="en-US" sz="2200" dirty="0"/>
          </a:p>
        </p:txBody>
      </p:sp>
      <p:sp>
        <p:nvSpPr>
          <p:cNvPr id="6" name="Text 4"/>
          <p:cNvSpPr/>
          <p:nvPr/>
        </p:nvSpPr>
        <p:spPr>
          <a:xfrm>
            <a:off x="7587139" y="4940498"/>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Data-driven, Creative, Unstructured data, Capable of generating new data, Adaptable.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2025-01-19T10:50:56Z</dcterms:created>
  <dcterms:modified xsi:type="dcterms:W3CDTF">2025-01-19T10:50:56Z</dcterms:modified>
</cp:coreProperties>
</file>